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6"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ED484-0D91-4BC3-9AB7-6ABF355FEF69}" type="datetimeFigureOut">
              <a:rPr lang="en-US" smtClean="0"/>
              <a:pPr/>
              <a:t>10/28/2011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41D785-0953-4DEE-8751-D02C3F3105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7398107-285D-4834-A5CC-CADFBA028B36}" type="datetime1">
              <a:rPr lang="en-US" smtClean="0"/>
              <a:pPr/>
              <a:t>10/28/2011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53E0EF5-3C25-428F-972C-38A37108167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DF8AC6-E3CB-40A2-82B6-98BF0D186251}" type="datetime1">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E0EF5-3C25-428F-972C-38A3710816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DB9839E-8797-4D8E-A214-6B748C3C4717}" type="datetime1">
              <a:rPr lang="en-US" smtClean="0"/>
              <a:pPr/>
              <a:t>10/28/2011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53E0EF5-3C25-428F-972C-38A37108167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F871A01-EC2C-4283-88EC-253AC3B87DAA}" type="datetime1">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3E0EF5-3C25-428F-972C-38A37108167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C7CA81B-EC3D-48E5-8182-824E84E70A4C}" type="datetime1">
              <a:rPr lang="en-US" smtClean="0"/>
              <a:pPr/>
              <a:t>10/28/2011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53E0EF5-3C25-428F-972C-38A37108167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2BDFB7D-2E3D-403D-BB5B-DDF678E17298}" type="datetime1">
              <a:rPr lang="en-US" smtClean="0"/>
              <a:pPr/>
              <a:t>10/28/2011</a:t>
            </a:fld>
            <a:endParaRPr lang="en-US"/>
          </a:p>
        </p:txBody>
      </p:sp>
      <p:sp>
        <p:nvSpPr>
          <p:cNvPr id="10" name="Slide Number Placeholder 9"/>
          <p:cNvSpPr>
            <a:spLocks noGrp="1"/>
          </p:cNvSpPr>
          <p:nvPr>
            <p:ph type="sldNum" sz="quarter" idx="16"/>
          </p:nvPr>
        </p:nvSpPr>
        <p:spPr/>
        <p:txBody>
          <a:bodyPr rtlCol="0"/>
          <a:lstStyle/>
          <a:p>
            <a:fld id="{D53E0EF5-3C25-428F-972C-38A37108167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F7BC0AC-7B72-466F-BEE3-EBE55C8665FC}" type="datetime1">
              <a:rPr lang="en-US" smtClean="0"/>
              <a:pPr/>
              <a:t>10/28/2011</a:t>
            </a:fld>
            <a:endParaRPr lang="en-US"/>
          </a:p>
        </p:txBody>
      </p:sp>
      <p:sp>
        <p:nvSpPr>
          <p:cNvPr id="12" name="Slide Number Placeholder 11"/>
          <p:cNvSpPr>
            <a:spLocks noGrp="1"/>
          </p:cNvSpPr>
          <p:nvPr>
            <p:ph type="sldNum" sz="quarter" idx="16"/>
          </p:nvPr>
        </p:nvSpPr>
        <p:spPr/>
        <p:txBody>
          <a:bodyPr rtlCol="0"/>
          <a:lstStyle/>
          <a:p>
            <a:fld id="{D53E0EF5-3C25-428F-972C-38A37108167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09074C-944F-40BA-A832-9E9CB60D11D8}" type="datetime1">
              <a:rPr lang="en-US" smtClean="0"/>
              <a:pPr/>
              <a:t>10/28/2011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53E0EF5-3C25-428F-972C-38A3710816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A832E-46B8-40C3-9FD2-3CF007B10E2B}" type="datetime1">
              <a:rPr lang="en-US" smtClean="0"/>
              <a:pPr/>
              <a:t>10/28/2011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53E0EF5-3C25-428F-972C-38A3710816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59829F6-D5D3-4FA1-B33A-E2D80206270D}" type="datetime1">
              <a:rPr lang="en-US" smtClean="0"/>
              <a:pPr/>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53E0EF5-3C25-428F-972C-38A37108167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EB4060C-3CC9-4697-9F3D-7BBC1EBD889B}" type="datetime1">
              <a:rPr lang="en-US" smtClean="0"/>
              <a:pPr/>
              <a:t>10/28/2011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53E0EF5-3C25-428F-972C-38A37108167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0F8F702-CF1D-4975-86A8-B47F5D94D863}" type="datetime1">
              <a:rPr lang="en-US" smtClean="0"/>
              <a:pPr/>
              <a:t>10/28/2011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53E0EF5-3C25-428F-972C-38A3710816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hs.gov/ocr/privac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0"/>
            <a:ext cx="8382000" cy="1828800"/>
          </a:xfrm>
        </p:spPr>
        <p:txBody>
          <a:bodyPr>
            <a:normAutofit fontScale="90000"/>
          </a:bodyPr>
          <a:lstStyle/>
          <a:p>
            <a:pPr algn="ctr"/>
            <a:r>
              <a:rPr lang="en-US" dirty="0" smtClean="0"/>
              <a:t>National Forum on </a:t>
            </a:r>
            <a:br>
              <a:rPr lang="en-US" dirty="0" smtClean="0"/>
            </a:br>
            <a:r>
              <a:rPr lang="en-US" dirty="0" smtClean="0"/>
              <a:t>youth violence prevention:</a:t>
            </a:r>
            <a:br>
              <a:rPr lang="en-US" dirty="0" smtClean="0"/>
            </a:br>
            <a:r>
              <a:rPr lang="en-US" dirty="0" smtClean="0"/>
              <a:t>HIPAA Privacy Rule considerations</a:t>
            </a:r>
            <a:endParaRPr lang="en-US" dirty="0"/>
          </a:p>
        </p:txBody>
      </p:sp>
      <p:sp>
        <p:nvSpPr>
          <p:cNvPr id="3" name="Subtitle 2"/>
          <p:cNvSpPr>
            <a:spLocks noGrp="1"/>
          </p:cNvSpPr>
          <p:nvPr>
            <p:ph type="subTitle" idx="1"/>
          </p:nvPr>
        </p:nvSpPr>
        <p:spPr/>
        <p:txBody>
          <a:bodyPr/>
          <a:lstStyle/>
          <a:p>
            <a:r>
              <a:rPr lang="en-US" dirty="0" smtClean="0"/>
              <a:t>November 1, 2011</a:t>
            </a:r>
            <a:endParaRPr lang="en-US" dirty="0"/>
          </a:p>
        </p:txBody>
      </p:sp>
      <p:sp>
        <p:nvSpPr>
          <p:cNvPr id="4" name="TextBox 3"/>
          <p:cNvSpPr txBox="1"/>
          <p:nvPr/>
        </p:nvSpPr>
        <p:spPr>
          <a:xfrm>
            <a:off x="2286000" y="4800600"/>
            <a:ext cx="4572000" cy="707886"/>
          </a:xfrm>
          <a:prstGeom prst="rect">
            <a:avLst/>
          </a:prstGeom>
          <a:noFill/>
        </p:spPr>
        <p:txBody>
          <a:bodyPr wrap="square" rtlCol="0">
            <a:spAutoFit/>
          </a:bodyPr>
          <a:lstStyle/>
          <a:p>
            <a:pPr algn="ctr"/>
            <a:r>
              <a:rPr lang="en-US" sz="2000" dirty="0" smtClean="0">
                <a:solidFill>
                  <a:schemeClr val="tx2"/>
                </a:solidFill>
              </a:rPr>
              <a:t>Iliana L. Peters, JD, LLM </a:t>
            </a:r>
          </a:p>
          <a:p>
            <a:pPr algn="ctr"/>
            <a:r>
              <a:rPr lang="en-US" sz="2000" dirty="0" smtClean="0">
                <a:solidFill>
                  <a:schemeClr val="tx2"/>
                </a:solidFill>
              </a:rPr>
              <a:t>HHS Office for Civil Rights</a:t>
            </a:r>
            <a:endParaRPr lang="en-US" sz="20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Disclosures</a:t>
            </a:r>
            <a:endParaRPr lang="en-US" dirty="0"/>
          </a:p>
        </p:txBody>
      </p:sp>
      <p:sp>
        <p:nvSpPr>
          <p:cNvPr id="3" name="Content Placeholder 2"/>
          <p:cNvSpPr>
            <a:spLocks noGrp="1"/>
          </p:cNvSpPr>
          <p:nvPr>
            <p:ph sz="quarter" idx="1"/>
          </p:nvPr>
        </p:nvSpPr>
        <p:spPr>
          <a:xfrm>
            <a:off x="612648" y="1752600"/>
            <a:ext cx="8153400" cy="4495800"/>
          </a:xfrm>
        </p:spPr>
        <p:txBody>
          <a:bodyPr>
            <a:normAutofit fontScale="92500" lnSpcReduction="20000"/>
          </a:bodyPr>
          <a:lstStyle/>
          <a:p>
            <a:r>
              <a:rPr lang="en-US" dirty="0" smtClean="0"/>
              <a:t>45 C.F.R. § 164.508</a:t>
            </a:r>
          </a:p>
          <a:p>
            <a:r>
              <a:rPr lang="en-US" dirty="0" smtClean="0"/>
              <a:t>A covered entity must obtain the individual’s written authorization for any use or disclosure of protected health information that is not specifically permitted or required by the HIPAA Privacy Rule.</a:t>
            </a:r>
          </a:p>
          <a:p>
            <a:r>
              <a:rPr lang="en-US" dirty="0" smtClean="0"/>
              <a:t>Authorizations must:</a:t>
            </a:r>
          </a:p>
          <a:p>
            <a:pPr lvl="1"/>
            <a:r>
              <a:rPr lang="en-US" dirty="0" smtClean="0"/>
              <a:t>Be in plain language</a:t>
            </a:r>
          </a:p>
          <a:p>
            <a:pPr lvl="1"/>
            <a:r>
              <a:rPr lang="en-US" dirty="0" smtClean="0"/>
              <a:t>Contain specific information including:</a:t>
            </a:r>
          </a:p>
          <a:p>
            <a:pPr lvl="2"/>
            <a:r>
              <a:rPr lang="en-US" dirty="0" smtClean="0"/>
              <a:t>the information to be disclosed or used</a:t>
            </a:r>
          </a:p>
          <a:p>
            <a:pPr lvl="2"/>
            <a:r>
              <a:rPr lang="en-US" dirty="0" smtClean="0"/>
              <a:t>the person(s) disclosing and receiving the information</a:t>
            </a:r>
          </a:p>
          <a:p>
            <a:pPr lvl="2"/>
            <a:r>
              <a:rPr lang="en-US" dirty="0" smtClean="0"/>
              <a:t>expiration</a:t>
            </a:r>
          </a:p>
          <a:p>
            <a:pPr lvl="2"/>
            <a:r>
              <a:rPr lang="en-US" dirty="0" smtClean="0"/>
              <a:t>right to revoke in writing</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53E0EF5-3C25-428F-972C-38A37108167A}"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Further Information</a:t>
            </a:r>
            <a:endParaRPr lang="en-US" dirty="0"/>
          </a:p>
        </p:txBody>
      </p:sp>
      <p:sp>
        <p:nvSpPr>
          <p:cNvPr id="3" name="Content Placeholder 2"/>
          <p:cNvSpPr>
            <a:spLocks noGrp="1"/>
          </p:cNvSpPr>
          <p:nvPr>
            <p:ph sz="quarter" idx="1"/>
          </p:nvPr>
        </p:nvSpPr>
        <p:spPr>
          <a:xfrm>
            <a:off x="612648" y="2667000"/>
            <a:ext cx="8153400" cy="3429000"/>
          </a:xfrm>
        </p:spPr>
        <p:txBody>
          <a:bodyPr/>
          <a:lstStyle/>
          <a:p>
            <a:pPr algn="ctr">
              <a:buNone/>
            </a:pPr>
            <a:r>
              <a:rPr lang="en-US" dirty="0" smtClean="0">
                <a:hlinkClick r:id="rId2"/>
              </a:rPr>
              <a:t>http://www.hhs.gov/ocr/privacy/</a:t>
            </a:r>
            <a:endParaRPr lang="en-US" dirty="0" smtClean="0"/>
          </a:p>
          <a:p>
            <a:pPr algn="ctr">
              <a:buNone/>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53E0EF5-3C25-428F-972C-38A37108167A}"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Covered Entities</a:t>
            </a:r>
            <a:endParaRPr lang="en-US" dirty="0"/>
          </a:p>
        </p:txBody>
      </p:sp>
      <p:sp>
        <p:nvSpPr>
          <p:cNvPr id="3" name="Content Placeholder 2"/>
          <p:cNvSpPr>
            <a:spLocks noGrp="1"/>
          </p:cNvSpPr>
          <p:nvPr>
            <p:ph sz="quarter" idx="1"/>
          </p:nvPr>
        </p:nvSpPr>
        <p:spPr>
          <a:xfrm>
            <a:off x="612648" y="1981200"/>
            <a:ext cx="8153400" cy="4114800"/>
          </a:xfrm>
        </p:spPr>
        <p:txBody>
          <a:bodyPr/>
          <a:lstStyle/>
          <a:p>
            <a:r>
              <a:rPr lang="en-US" dirty="0" smtClean="0"/>
              <a:t>45 C.F.R. §§ 160.102, 160.103</a:t>
            </a:r>
          </a:p>
          <a:p>
            <a:r>
              <a:rPr lang="en-US" dirty="0" smtClean="0"/>
              <a:t>Health plans: individual and group plans that provide or pay the cost of medical care</a:t>
            </a:r>
          </a:p>
          <a:p>
            <a:r>
              <a:rPr lang="en-US" dirty="0" smtClean="0"/>
              <a:t>Health care providers that </a:t>
            </a:r>
            <a:r>
              <a:rPr lang="en-US" dirty="0" smtClean="0"/>
              <a:t>electronically bill and/or collect using a HIPAA </a:t>
            </a:r>
            <a:r>
              <a:rPr lang="en-US" dirty="0" smtClean="0"/>
              <a:t>transaction</a:t>
            </a:r>
          </a:p>
          <a:p>
            <a:r>
              <a:rPr lang="en-US" dirty="0" smtClean="0"/>
              <a:t>Health care clearinghouses</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53E0EF5-3C25-428F-972C-38A37108167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Entities</a:t>
            </a:r>
            <a:endParaRPr lang="en-US" dirty="0"/>
          </a:p>
        </p:txBody>
      </p:sp>
      <p:sp>
        <p:nvSpPr>
          <p:cNvPr id="3" name="Content Placeholder 2"/>
          <p:cNvSpPr>
            <a:spLocks noGrp="1"/>
          </p:cNvSpPr>
          <p:nvPr>
            <p:ph sz="quarter" idx="1"/>
          </p:nvPr>
        </p:nvSpPr>
        <p:spPr>
          <a:xfrm>
            <a:off x="612648" y="1981200"/>
            <a:ext cx="8153400" cy="4114800"/>
          </a:xfrm>
        </p:spPr>
        <p:txBody>
          <a:bodyPr/>
          <a:lstStyle/>
          <a:p>
            <a:r>
              <a:rPr lang="en-US" dirty="0" smtClean="0"/>
              <a:t>45 C.F.R. § 164.103</a:t>
            </a:r>
          </a:p>
          <a:p>
            <a:r>
              <a:rPr lang="en-US" dirty="0" smtClean="0"/>
              <a:t>45 C.F.R. § 164.105(a)(2)(iii)(C)</a:t>
            </a:r>
          </a:p>
          <a:p>
            <a:r>
              <a:rPr lang="en-US" dirty="0" smtClean="0"/>
              <a:t>Entities that perform covered and non-covered functions that designate their “health care component.”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53E0EF5-3C25-428F-972C-38A37108167A}"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Protected Health Information</a:t>
            </a:r>
            <a:endParaRPr lang="en-US" dirty="0"/>
          </a:p>
        </p:txBody>
      </p:sp>
      <p:sp>
        <p:nvSpPr>
          <p:cNvPr id="3" name="Content Placeholder 2"/>
          <p:cNvSpPr>
            <a:spLocks noGrp="1"/>
          </p:cNvSpPr>
          <p:nvPr>
            <p:ph sz="quarter" idx="1"/>
          </p:nvPr>
        </p:nvSpPr>
        <p:spPr>
          <a:xfrm>
            <a:off x="304800" y="2057400"/>
            <a:ext cx="8686800" cy="4648200"/>
          </a:xfrm>
        </p:spPr>
        <p:txBody>
          <a:bodyPr>
            <a:normAutofit/>
          </a:bodyPr>
          <a:lstStyle/>
          <a:p>
            <a:pPr>
              <a:lnSpc>
                <a:spcPct val="120000"/>
              </a:lnSpc>
            </a:pPr>
            <a:r>
              <a:rPr lang="en-US" dirty="0" smtClean="0"/>
              <a:t>45 C.F.R. § 160.103</a:t>
            </a:r>
          </a:p>
          <a:p>
            <a:pPr>
              <a:lnSpc>
                <a:spcPct val="120000"/>
              </a:lnSpc>
            </a:pPr>
            <a:r>
              <a:rPr lang="en-US" dirty="0" smtClean="0"/>
              <a:t>“Protected health information” (PHI): all “individually identifiable health information” held or transmitted by a covered entity or its business associate, in any form or media, whether electronic, paper, or oral</a:t>
            </a:r>
          </a:p>
        </p:txBody>
      </p:sp>
      <p:sp>
        <p:nvSpPr>
          <p:cNvPr id="4" name="Slide Number Placeholder 3"/>
          <p:cNvSpPr>
            <a:spLocks noGrp="1"/>
          </p:cNvSpPr>
          <p:nvPr>
            <p:ph type="sldNum" sz="quarter" idx="12"/>
          </p:nvPr>
        </p:nvSpPr>
        <p:spPr/>
        <p:txBody>
          <a:bodyPr>
            <a:normAutofit fontScale="85000" lnSpcReduction="20000"/>
          </a:bodyPr>
          <a:lstStyle/>
          <a:p>
            <a:fld id="{D53E0EF5-3C25-428F-972C-38A37108167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Data Set</a:t>
            </a:r>
            <a:endParaRPr lang="en-US" dirty="0"/>
          </a:p>
        </p:txBody>
      </p:sp>
      <p:sp>
        <p:nvSpPr>
          <p:cNvPr id="3" name="Content Placeholder 2"/>
          <p:cNvSpPr>
            <a:spLocks noGrp="1"/>
          </p:cNvSpPr>
          <p:nvPr>
            <p:ph sz="quarter" idx="1"/>
          </p:nvPr>
        </p:nvSpPr>
        <p:spPr>
          <a:xfrm>
            <a:off x="612648" y="1981200"/>
            <a:ext cx="8153400" cy="4114800"/>
          </a:xfrm>
        </p:spPr>
        <p:txBody>
          <a:bodyPr/>
          <a:lstStyle/>
          <a:p>
            <a:r>
              <a:rPr lang="en-US" dirty="0" smtClean="0"/>
              <a:t>45 C.F.R. § 164.512(e)</a:t>
            </a:r>
          </a:p>
          <a:p>
            <a:r>
              <a:rPr lang="en-US" dirty="0" smtClean="0"/>
              <a:t>“Limited data set:” removal of specified direct identifiers of the individual or of relatives, employers, or household members of the individual</a:t>
            </a:r>
          </a:p>
          <a:p>
            <a:r>
              <a:rPr lang="en-US" dirty="0" smtClean="0"/>
              <a:t>CE may use or disclose only for research, public health, or health care operations, and only with a data use </a:t>
            </a:r>
            <a:r>
              <a:rPr lang="en-US" dirty="0" smtClean="0"/>
              <a:t>agreement with the data recipient.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53E0EF5-3C25-428F-972C-38A37108167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De-identified Information</a:t>
            </a:r>
            <a:endParaRPr lang="en-US" dirty="0"/>
          </a:p>
        </p:txBody>
      </p:sp>
      <p:sp>
        <p:nvSpPr>
          <p:cNvPr id="3" name="Content Placeholder 2"/>
          <p:cNvSpPr>
            <a:spLocks noGrp="1"/>
          </p:cNvSpPr>
          <p:nvPr>
            <p:ph sz="quarter" idx="1"/>
          </p:nvPr>
        </p:nvSpPr>
        <p:spPr>
          <a:xfrm>
            <a:off x="612648" y="1752600"/>
            <a:ext cx="8153400" cy="4343400"/>
          </a:xfrm>
        </p:spPr>
        <p:txBody>
          <a:bodyPr>
            <a:normAutofit fontScale="92500" lnSpcReduction="20000"/>
          </a:bodyPr>
          <a:lstStyle/>
          <a:p>
            <a:pPr>
              <a:lnSpc>
                <a:spcPct val="120000"/>
              </a:lnSpc>
            </a:pPr>
            <a:r>
              <a:rPr lang="en-US" dirty="0" smtClean="0"/>
              <a:t>45 C.F.R. § 164.502(d)(2) </a:t>
            </a:r>
          </a:p>
          <a:p>
            <a:pPr>
              <a:lnSpc>
                <a:spcPct val="120000"/>
              </a:lnSpc>
            </a:pPr>
            <a:r>
              <a:rPr lang="en-US" dirty="0" smtClean="0"/>
              <a:t>45 C.F.R. § 164.514(a) and (b)</a:t>
            </a:r>
          </a:p>
          <a:p>
            <a:pPr>
              <a:lnSpc>
                <a:spcPct val="120000"/>
              </a:lnSpc>
            </a:pPr>
            <a:r>
              <a:rPr lang="en-US" dirty="0" smtClean="0"/>
              <a:t>“De-identified information:” neither identifies nor provides a reasonable basis to identify an individual.  </a:t>
            </a:r>
          </a:p>
          <a:p>
            <a:pPr lvl="1">
              <a:lnSpc>
                <a:spcPct val="120000"/>
              </a:lnSpc>
            </a:pPr>
            <a:r>
              <a:rPr lang="en-US" dirty="0" smtClean="0"/>
              <a:t>(1) a formal determination by a qualified statistician; or </a:t>
            </a:r>
          </a:p>
          <a:p>
            <a:pPr lvl="1">
              <a:lnSpc>
                <a:spcPct val="120000"/>
              </a:lnSpc>
            </a:pPr>
            <a:r>
              <a:rPr lang="en-US" dirty="0" smtClean="0"/>
              <a:t>(2) the removal of specified identifiers of the individual and of the individual’s relatives, household members, and employers is required, and is adequate only if the covered entity has no actual knowledge that the remaining information could be used to identify the individual.</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53E0EF5-3C25-428F-972C-38A37108167A}"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Permitted Disclosure: Research</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92500" lnSpcReduction="10000"/>
          </a:bodyPr>
          <a:lstStyle/>
          <a:p>
            <a:r>
              <a:rPr lang="en-US" dirty="0" smtClean="0"/>
              <a:t>45 C.F.R. § 164.501</a:t>
            </a:r>
          </a:p>
          <a:p>
            <a:r>
              <a:rPr lang="en-US" dirty="0" smtClean="0"/>
              <a:t>A systematic investigation, including research development, testing, and evaluation, designed to develop or contribute to </a:t>
            </a:r>
            <a:r>
              <a:rPr lang="en-US" dirty="0" err="1" smtClean="0"/>
              <a:t>generalizable</a:t>
            </a:r>
            <a:r>
              <a:rPr lang="en-US" dirty="0" smtClean="0"/>
              <a:t> knowledge (not specific to particular individuals)</a:t>
            </a:r>
          </a:p>
          <a:p>
            <a:r>
              <a:rPr lang="en-US" dirty="0" smtClean="0"/>
              <a:t>Permitted if:</a:t>
            </a:r>
          </a:p>
          <a:p>
            <a:pPr lvl="1"/>
            <a:r>
              <a:rPr lang="en-US" dirty="0" smtClean="0"/>
              <a:t>Documented Institutional Review Board (IRB) or Privacy Board Approval</a:t>
            </a:r>
          </a:p>
          <a:p>
            <a:pPr lvl="1"/>
            <a:r>
              <a:rPr lang="en-US" dirty="0" smtClean="0"/>
              <a:t>Preparatory to Research</a:t>
            </a:r>
          </a:p>
          <a:p>
            <a:pPr lvl="1"/>
            <a:r>
              <a:rPr lang="en-US" dirty="0" smtClean="0"/>
              <a:t>Research on Protected Health Information of Decedents</a:t>
            </a:r>
          </a:p>
          <a:p>
            <a:pPr lvl="1"/>
            <a:r>
              <a:rPr lang="en-US" dirty="0" smtClean="0"/>
              <a:t>Limited Data Sets with a Data Use Agreement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53E0EF5-3C25-428F-972C-38A37108167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Permitted Disclosure: Public Health</a:t>
            </a:r>
            <a:endParaRPr lang="en-US" dirty="0"/>
          </a:p>
        </p:txBody>
      </p:sp>
      <p:sp>
        <p:nvSpPr>
          <p:cNvPr id="3" name="Content Placeholder 2"/>
          <p:cNvSpPr>
            <a:spLocks noGrp="1"/>
          </p:cNvSpPr>
          <p:nvPr>
            <p:ph sz="quarter" idx="1"/>
          </p:nvPr>
        </p:nvSpPr>
        <p:spPr>
          <a:xfrm>
            <a:off x="612648" y="1828800"/>
            <a:ext cx="8153400" cy="4419600"/>
          </a:xfrm>
        </p:spPr>
        <p:txBody>
          <a:bodyPr>
            <a:normAutofit fontScale="92500" lnSpcReduction="10000"/>
          </a:bodyPr>
          <a:lstStyle/>
          <a:p>
            <a:r>
              <a:rPr lang="en-US" dirty="0" smtClean="0"/>
              <a:t>45 C.F.R. § 164.512(b)</a:t>
            </a:r>
          </a:p>
          <a:p>
            <a:r>
              <a:rPr lang="en-US" dirty="0" smtClean="0"/>
              <a:t>To public health authorities who are legally authorized to receive such reports for the purpose of preventing or controlling disease, injury, or disability</a:t>
            </a:r>
          </a:p>
          <a:p>
            <a:r>
              <a:rPr lang="en-US" dirty="0" smtClean="0"/>
              <a:t>“Public health authority:” an agency or authority of the United States government, a State, a territory, a political subdivision of a State or territory, or Indian tribe that is responsible for public health matters as part of its official mandate, as well as a person or entity acting under a grant of authority from, or under a contract with, a public health agency</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53E0EF5-3C25-428F-972C-38A37108167A}"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Minimum Necessary Standard</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D53E0EF5-3C25-428F-972C-38A37108167A}" type="slidenum">
              <a:rPr lang="en-US" smtClean="0"/>
              <a:pPr/>
              <a:t>9</a:t>
            </a:fld>
            <a:endParaRPr lang="en-US"/>
          </a:p>
        </p:txBody>
      </p:sp>
      <p:sp>
        <p:nvSpPr>
          <p:cNvPr id="4" name="Content Placeholder 3"/>
          <p:cNvSpPr>
            <a:spLocks noGrp="1"/>
          </p:cNvSpPr>
          <p:nvPr>
            <p:ph sz="quarter" idx="1"/>
          </p:nvPr>
        </p:nvSpPr>
        <p:spPr>
          <a:xfrm>
            <a:off x="612648" y="2057400"/>
            <a:ext cx="8153400" cy="4038600"/>
          </a:xfrm>
        </p:spPr>
        <p:txBody>
          <a:bodyPr/>
          <a:lstStyle/>
          <a:p>
            <a:r>
              <a:rPr lang="en-US" dirty="0" smtClean="0"/>
              <a:t>45 C.F.R. § </a:t>
            </a:r>
            <a:r>
              <a:rPr lang="en-US" dirty="0" smtClean="0"/>
              <a:t>164.502(b)</a:t>
            </a:r>
          </a:p>
          <a:p>
            <a:r>
              <a:rPr lang="en-US" dirty="0" smtClean="0"/>
              <a:t>Covered entities must limit uses, disclosures, and requests for protected health information to the minimum necessary to accomplish the intended purpose.</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183</TotalTime>
  <Words>601</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National Forum on  youth violence prevention: HIPAA Privacy Rule considerations</vt:lpstr>
      <vt:lpstr>HIPAA Covered Entities</vt:lpstr>
      <vt:lpstr>Hybrid Entities</vt:lpstr>
      <vt:lpstr>Protected Health Information</vt:lpstr>
      <vt:lpstr>Limited Data Set</vt:lpstr>
      <vt:lpstr>De-identified Information</vt:lpstr>
      <vt:lpstr>Permitted Disclosure: Research</vt:lpstr>
      <vt:lpstr>Permitted Disclosure: Public Health</vt:lpstr>
      <vt:lpstr>The Minimum Necessary Standard</vt:lpstr>
      <vt:lpstr>Authorized Disclosures</vt:lpstr>
      <vt:lpstr>Further Information</vt:lpstr>
    </vt:vector>
  </TitlesOfParts>
  <Company>DHHS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Forum on  youth violence prevention</dc:title>
  <dc:creator>Iliana.Peters</dc:creator>
  <cp:lastModifiedBy>Iliana.Peters</cp:lastModifiedBy>
  <cp:revision>12</cp:revision>
  <dcterms:created xsi:type="dcterms:W3CDTF">2011-10-27T15:35:01Z</dcterms:created>
  <dcterms:modified xsi:type="dcterms:W3CDTF">2011-10-28T18:47:24Z</dcterms:modified>
</cp:coreProperties>
</file>